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4" r:id="rId9"/>
    <p:sldId id="262" r:id="rId10"/>
    <p:sldId id="263" r:id="rId11"/>
    <p:sldId id="265" r:id="rId12"/>
    <p:sldId id="266" r:id="rId13"/>
    <p:sldId id="267" r:id="rId14"/>
    <p:sldId id="268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D3360-1ADA-4220-8252-364919E6C4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E697D2-3AD1-49CB-B7EE-91F6BAB764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EBFC9-F66E-4055-AC6B-1C38E89C8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061FE-41D3-4C40-B013-9D2A793D1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550D2-7016-4CF7-B0C6-A597EC4D4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5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DEBE1-6D59-48EE-9603-EA4B918AA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F49399-B570-4ADA-A4BC-559C738528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019DD-1261-4F58-A8F9-18FDEEA56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E9899-BE02-4B4E-9A82-0794B752B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28704-2C11-417C-95EB-CCBF65F5E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733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81EE3A-5707-47C0-8A90-2AC27CC4C2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3B9DF4-553C-4365-9989-2582D1482E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BECB5-63B0-4657-8839-F6733B64D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FA78B-6E3F-4ACB-8A09-8D6D398D8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D6A3E-A06D-4603-B282-3C18F2619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395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03918-F619-49F0-9C50-5384FD1DA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EA969-01AB-4275-83DA-A57FBC4F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BC90A-9F9A-434C-B693-309369492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FC217-4F67-4A73-A32D-7E844D59F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F48FD-4921-4B7C-AF87-4384BD228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64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F1E94-CF76-4517-A95C-16BD606DD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5430E-D7C2-4B84-B307-230C54F8B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E4C3F-2BB6-463C-829F-4BC8DD999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751D1-A54F-40A3-B02C-6E4C78B83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F754C-85F5-46D2-AB29-335C8934C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18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C63AF-4099-47B2-AC7A-179D4C051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0FC63-755D-49A7-9638-4F5D4CC862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93C59-E490-4302-86D2-55856BE1FD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7F7F11-26AB-424D-BC53-0842F4274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2608B-8CAB-4F58-B0DB-58480F4B2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7A1DAD-547F-4A97-A0EB-5BF254E4E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60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3018E-D396-4318-B6B5-FD3F7B7C3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933EC-489E-4CA0-8609-5595AEC2A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012204-054E-4318-8691-19FDCA8E44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6477B8-1AE2-4E86-A4F7-7159156FD6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A9F417-4023-4296-BCFC-48F4F00AE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86AEE1-35FA-4518-801E-C3D82E6BD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40A646-D03B-4172-B308-A3B47BEB0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054E0A-8AED-4F04-98C7-8BD74904E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481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40A74-B562-4B18-B734-65F704B6B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97157-5D92-4393-B807-FBF65D19D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C03B1F-74AB-410D-AA5D-5425165E1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938DC7-1F74-4BDB-9696-E21F3E243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927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6719EC-51EB-45D0-AEA0-1529B9D47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E16D2E-4C85-4964-9CA0-37686E132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87B2D2-1890-486A-8D09-8DA900044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45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FE686-694B-483B-B323-D85C4E971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77F3B-3E6B-4CB0-8B35-0145E9F00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CC40C5-4757-426C-AD61-2A6D8FFBC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35A2D-B191-4ED7-AD87-790782F09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88284-B85F-4960-9F16-00A9C11B1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329E83-63E2-4820-9DF7-EACE0A3AA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34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ED8F-EF3C-4D68-BD65-B07395AE8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75732A-CA92-4FA7-B846-1443CB20A6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74C5D5-1F16-4B8B-9861-57E306AC04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AAD8FE-A3DA-48FD-9292-681AC96F0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BF9096-CEC2-47D9-9357-5B28588C8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119239-5469-4ACC-B3E4-BFB5F26CC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72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63E028-BE66-4E09-82C5-1ED1AD6B1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C28FC-FF90-43B2-8F00-65793B9C2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03D05-C57A-4D7A-89C6-4802616C2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AABB9-A91E-48A6-8701-84E382505A0E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FDD1E-CC1E-428F-AC2B-6EEF36146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C5537-7344-483C-AD1A-A379D84499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7C5B0-1151-4472-889D-861349D6B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02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CE1B2-679A-4E68-998D-0CFAE8BDDC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Predicting General Aviation Accident Cause based on Pilot Profile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872EAD-DC9A-4C21-9DE3-4688F41370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9722" y="5257800"/>
            <a:ext cx="3477029" cy="635272"/>
          </a:xfrm>
        </p:spPr>
        <p:txBody>
          <a:bodyPr/>
          <a:lstStyle/>
          <a:p>
            <a:r>
              <a:rPr lang="en-US" dirty="0"/>
              <a:t>Manuel Gomez</a:t>
            </a:r>
          </a:p>
        </p:txBody>
      </p:sp>
      <p:pic>
        <p:nvPicPr>
          <p:cNvPr id="1026" name="Picture 2" descr="'Course Logo">
            <a:extLst>
              <a:ext uri="{FF2B5EF4-FFF2-40B4-BE49-F238E27FC236}">
                <a16:creationId xmlns:a16="http://schemas.microsoft.com/office/drawing/2014/main" id="{3504C44D-8D13-43A9-A39D-0517F26C1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025" y="4686300"/>
            <a:ext cx="2638425" cy="57150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essna Skyhawk">
            <a:extLst>
              <a:ext uri="{FF2B5EF4-FFF2-40B4-BE49-F238E27FC236}">
                <a16:creationId xmlns:a16="http://schemas.microsoft.com/office/drawing/2014/main" id="{14B49CF9-4365-40D1-8433-D476CBC5B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1665" y="3765490"/>
            <a:ext cx="3368222" cy="263123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55583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C8F149-BFA2-44A3-86FE-B3EF9D05C3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3320" y="116632"/>
            <a:ext cx="8581263" cy="66247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A296C0-E879-4F06-8856-7171423DCF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051" t="1160" r="39050" b="95937"/>
          <a:stretch/>
        </p:blipFill>
        <p:spPr>
          <a:xfrm>
            <a:off x="6903394" y="116632"/>
            <a:ext cx="1841113" cy="1866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484C6A-9D71-4CB9-9465-5F62ACE72B21}"/>
              </a:ext>
            </a:extLst>
          </p:cNvPr>
          <p:cNvSpPr txBox="1"/>
          <p:nvPr/>
        </p:nvSpPr>
        <p:spPr>
          <a:xfrm>
            <a:off x="550506" y="1110343"/>
            <a:ext cx="25845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Correlation between </a:t>
            </a:r>
          </a:p>
          <a:p>
            <a:r>
              <a:rPr lang="en-US" dirty="0"/>
              <a:t>Numerical Features and Event Cause  </a:t>
            </a:r>
          </a:p>
        </p:txBody>
      </p:sp>
    </p:spTree>
    <p:extLst>
      <p:ext uri="{BB962C8B-B14F-4D97-AF65-F5344CB8AC3E}">
        <p14:creationId xmlns:p14="http://schemas.microsoft.com/office/powerpoint/2010/main" val="1592334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BF8AA94-68E9-4BDD-8660-A7B16AF48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47" y="967819"/>
            <a:ext cx="5627107" cy="33366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9810DC-8ADC-47FE-BFCA-98AB176C6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76" y="323181"/>
            <a:ext cx="10515600" cy="540886"/>
          </a:xfrm>
        </p:spPr>
        <p:txBody>
          <a:bodyPr>
            <a:normAutofit/>
          </a:bodyPr>
          <a:lstStyle/>
          <a:p>
            <a:r>
              <a:rPr lang="en-US" sz="3200" dirty="0"/>
              <a:t>Age vs Accident Cause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178275-FCA0-46FE-A8F8-4A3D142B194A}"/>
              </a:ext>
            </a:extLst>
          </p:cNvPr>
          <p:cNvSpPr txBox="1"/>
          <p:nvPr/>
        </p:nvSpPr>
        <p:spPr>
          <a:xfrm>
            <a:off x="6096000" y="1030011"/>
            <a:ext cx="34347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discernable difference in pilot </a:t>
            </a:r>
          </a:p>
          <a:p>
            <a:r>
              <a:rPr lang="en-US" dirty="0"/>
              <a:t>mean age among the top 5 aircraft</a:t>
            </a:r>
          </a:p>
          <a:p>
            <a:r>
              <a:rPr lang="en-US" dirty="0"/>
              <a:t>accident causes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D570FA-5B36-4537-AD2A-551311059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3744" y="3124627"/>
            <a:ext cx="6825795" cy="35600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2FC0E4-6F41-4A60-BB44-706D0C714255}"/>
              </a:ext>
            </a:extLst>
          </p:cNvPr>
          <p:cNvSpPr txBox="1"/>
          <p:nvPr/>
        </p:nvSpPr>
        <p:spPr>
          <a:xfrm>
            <a:off x="1968759" y="5484363"/>
            <a:ext cx="31246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 test showed there is no difference in mean pilot age between pilots involved in these accident causes.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479EC4-0AC2-4F0F-B9A8-EABA04F669FE}"/>
              </a:ext>
            </a:extLst>
          </p:cNvPr>
          <p:cNvSpPr txBox="1"/>
          <p:nvPr/>
        </p:nvSpPr>
        <p:spPr>
          <a:xfrm>
            <a:off x="5324727" y="3648402"/>
            <a:ext cx="33720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Accident Cause with Lowest Mean Pilot 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576474-A139-4395-A02C-FC71D02EEE0F}"/>
              </a:ext>
            </a:extLst>
          </p:cNvPr>
          <p:cNvSpPr txBox="1"/>
          <p:nvPr/>
        </p:nvSpPr>
        <p:spPr>
          <a:xfrm>
            <a:off x="8164343" y="5520212"/>
            <a:ext cx="3409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Accident Cause with Highest Mean Pilot 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180EAD-8198-4E8B-A9B7-96C276F2EA77}"/>
              </a:ext>
            </a:extLst>
          </p:cNvPr>
          <p:cNvSpPr txBox="1"/>
          <p:nvPr/>
        </p:nvSpPr>
        <p:spPr>
          <a:xfrm>
            <a:off x="1968759" y="1736521"/>
            <a:ext cx="967388" cy="453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EAECD1-0AF2-4B95-94E6-EAABAE129F8B}"/>
              </a:ext>
            </a:extLst>
          </p:cNvPr>
          <p:cNvSpPr txBox="1"/>
          <p:nvPr/>
        </p:nvSpPr>
        <p:spPr>
          <a:xfrm>
            <a:off x="1756070" y="3667958"/>
            <a:ext cx="1138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Mean Age</a:t>
            </a:r>
          </a:p>
        </p:txBody>
      </p:sp>
    </p:spTree>
    <p:extLst>
      <p:ext uri="{BB962C8B-B14F-4D97-AF65-F5344CB8AC3E}">
        <p14:creationId xmlns:p14="http://schemas.microsoft.com/office/powerpoint/2010/main" val="3416188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160100-EE34-4EF5-BB11-DD2BCDFB2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58" y="177663"/>
            <a:ext cx="8920758" cy="66006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56D8C8-7F91-418A-8A07-D489F6CEC83A}"/>
              </a:ext>
            </a:extLst>
          </p:cNvPr>
          <p:cNvSpPr txBox="1"/>
          <p:nvPr/>
        </p:nvSpPr>
        <p:spPr>
          <a:xfrm>
            <a:off x="2416030" y="3867325"/>
            <a:ext cx="43338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Accident Cause with Highest Mean Pilot Total Flight Hour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27502B-B7BA-4DB3-B25E-7B501BB36673}"/>
              </a:ext>
            </a:extLst>
          </p:cNvPr>
          <p:cNvSpPr txBox="1"/>
          <p:nvPr/>
        </p:nvSpPr>
        <p:spPr>
          <a:xfrm>
            <a:off x="706074" y="597017"/>
            <a:ext cx="42962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Accident Cause with Lowest Mean Pilot Total Flight Hour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3081DC-B361-4E00-AE4A-9BDEEC14DE9E}"/>
              </a:ext>
            </a:extLst>
          </p:cNvPr>
          <p:cNvSpPr txBox="1"/>
          <p:nvPr/>
        </p:nvSpPr>
        <p:spPr>
          <a:xfrm>
            <a:off x="9311780" y="1094574"/>
            <a:ext cx="269566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 test showed there is little to no difference in the mean total flight time between pilots involved in these accident causes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76971E-8E58-4F0A-9815-00BB695BA39F}"/>
              </a:ext>
            </a:extLst>
          </p:cNvPr>
          <p:cNvSpPr txBox="1"/>
          <p:nvPr/>
        </p:nvSpPr>
        <p:spPr>
          <a:xfrm>
            <a:off x="9371901" y="3429000"/>
            <a:ext cx="269566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Because these accident causes are at the extremes (lowest vs. highest) it follows that there is no statistical difference in pilot’s mean total flight time between any accident cause</a:t>
            </a:r>
          </a:p>
        </p:txBody>
      </p:sp>
    </p:spTree>
    <p:extLst>
      <p:ext uri="{BB962C8B-B14F-4D97-AF65-F5344CB8AC3E}">
        <p14:creationId xmlns:p14="http://schemas.microsoft.com/office/powerpoint/2010/main" val="700438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96CF4-FE9C-4150-98B0-DA584DEF5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71816"/>
            <a:ext cx="12192000" cy="582831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Does Pilot Certificate Privilege influence Accident Cause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B697AA-2F12-46C4-A8EE-842AF9ACCE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711" y="2728949"/>
            <a:ext cx="8589745" cy="304990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D89338-BF0D-42D4-9BD1-2FD55CBD71A5}"/>
              </a:ext>
            </a:extLst>
          </p:cNvPr>
          <p:cNvSpPr txBox="1"/>
          <p:nvPr/>
        </p:nvSpPr>
        <p:spPr>
          <a:xfrm>
            <a:off x="5262465" y="5635690"/>
            <a:ext cx="3079102" cy="85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B0B1420-B8FF-4810-8A82-33FB83DFE8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68190" y="3376740"/>
            <a:ext cx="2564448" cy="1754326"/>
          </a:xfrm>
          <a:prstGeom prst="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There are 232 instances out of 702 where the sample proportion does not match the population proportion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5D400F-9061-49F3-943D-E191E7CAA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4160" y="1141051"/>
            <a:ext cx="3248478" cy="1114581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4B503402-7A9E-4609-B11D-98B049F66AE5}"/>
              </a:ext>
            </a:extLst>
          </p:cNvPr>
          <p:cNvSpPr/>
          <p:nvPr/>
        </p:nvSpPr>
        <p:spPr>
          <a:xfrm>
            <a:off x="7335827" y="1512069"/>
            <a:ext cx="1115736" cy="3271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39A572-E738-4110-A981-30DE8EC51927}"/>
              </a:ext>
            </a:extLst>
          </p:cNvPr>
          <p:cNvSpPr txBox="1"/>
          <p:nvPr/>
        </p:nvSpPr>
        <p:spPr>
          <a:xfrm>
            <a:off x="5679733" y="1282844"/>
            <a:ext cx="1656094" cy="8309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400" dirty="0"/>
              <a:t>Population</a:t>
            </a:r>
          </a:p>
          <a:p>
            <a:pPr algn="ctr"/>
            <a:r>
              <a:rPr lang="en-US" sz="2400" dirty="0"/>
              <a:t>Proportions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B440AE-81EE-4F98-BBFD-BB9690C3407D}"/>
              </a:ext>
            </a:extLst>
          </p:cNvPr>
          <p:cNvSpPr/>
          <p:nvPr/>
        </p:nvSpPr>
        <p:spPr>
          <a:xfrm>
            <a:off x="6031684" y="2728949"/>
            <a:ext cx="796955" cy="3049909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1108FD6A-ED12-4714-B8A3-8E1B2D7598A3}"/>
              </a:ext>
            </a:extLst>
          </p:cNvPr>
          <p:cNvSpPr/>
          <p:nvPr/>
        </p:nvSpPr>
        <p:spPr>
          <a:xfrm rot="5400000">
            <a:off x="6088984" y="2291433"/>
            <a:ext cx="682354" cy="3271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CEED92D-C6FA-4019-A771-52A5F6B73ED3}"/>
              </a:ext>
            </a:extLst>
          </p:cNvPr>
          <p:cNvSpPr/>
          <p:nvPr/>
        </p:nvSpPr>
        <p:spPr>
          <a:xfrm>
            <a:off x="7893695" y="2728949"/>
            <a:ext cx="905069" cy="3049909"/>
          </a:xfrm>
          <a:prstGeom prst="rect">
            <a:avLst/>
          </a:prstGeom>
          <a:solidFill>
            <a:schemeClr val="accent4">
              <a:alpha val="57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6624AA8-07CA-4D35-80FB-0727D974BCCC}"/>
              </a:ext>
            </a:extLst>
          </p:cNvPr>
          <p:cNvSpPr/>
          <p:nvPr/>
        </p:nvSpPr>
        <p:spPr>
          <a:xfrm>
            <a:off x="4673442" y="2732011"/>
            <a:ext cx="1342100" cy="3049909"/>
          </a:xfrm>
          <a:prstGeom prst="rect">
            <a:avLst/>
          </a:prstGeom>
          <a:solidFill>
            <a:schemeClr val="accent6">
              <a:alpha val="37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B190C2BE-E164-4C4C-95F7-E7551177AAED}"/>
              </a:ext>
            </a:extLst>
          </p:cNvPr>
          <p:cNvSpPr/>
          <p:nvPr/>
        </p:nvSpPr>
        <p:spPr>
          <a:xfrm rot="3141253">
            <a:off x="4615105" y="2349224"/>
            <a:ext cx="890689" cy="286034"/>
          </a:xfrm>
          <a:prstGeom prst="rightArrow">
            <a:avLst>
              <a:gd name="adj1" fmla="val 37743"/>
              <a:gd name="adj2" fmla="val 50000"/>
            </a:avLst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130E5A-7B3E-4CFA-890E-3738FF4DDEB9}"/>
              </a:ext>
            </a:extLst>
          </p:cNvPr>
          <p:cNvSpPr txBox="1"/>
          <p:nvPr/>
        </p:nvSpPr>
        <p:spPr>
          <a:xfrm>
            <a:off x="1840468" y="1512069"/>
            <a:ext cx="3097184" cy="830997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Sample Proportions</a:t>
            </a:r>
          </a:p>
          <a:p>
            <a:pPr algn="ctr"/>
            <a:r>
              <a:rPr lang="en-US" sz="2400" dirty="0"/>
              <a:t>Success / Sample Size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6DE7389-B4E7-4A87-B9B2-663D382670F1}"/>
              </a:ext>
            </a:extLst>
          </p:cNvPr>
          <p:cNvSpPr txBox="1">
            <a:spLocks/>
          </p:cNvSpPr>
          <p:nvPr/>
        </p:nvSpPr>
        <p:spPr>
          <a:xfrm>
            <a:off x="0" y="6102550"/>
            <a:ext cx="12192000" cy="582831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Pilot Certificate Privilege may help in classification in some cases</a:t>
            </a:r>
          </a:p>
        </p:txBody>
      </p:sp>
    </p:spTree>
    <p:extLst>
      <p:ext uri="{BB962C8B-B14F-4D97-AF65-F5344CB8AC3E}">
        <p14:creationId xmlns:p14="http://schemas.microsoft.com/office/powerpoint/2010/main" val="3925125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13BB-64FB-4972-ACA4-41A446CEC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Conclusions on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C5379-E2ED-4507-AFBA-5264D5D06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no clear correlation between any one feature and accident cause</a:t>
            </a:r>
          </a:p>
          <a:p>
            <a:r>
              <a:rPr lang="en-US" dirty="0"/>
              <a:t>Many numerical features have a significant number of missing values and these cannot be reasonably imputed</a:t>
            </a:r>
          </a:p>
          <a:p>
            <a:r>
              <a:rPr lang="en-US" dirty="0"/>
              <a:t>Pilot certificate privilege has the potential to aid in classification but only in some cases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187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48C9F-DBB3-408E-9DE9-B2FD3A34F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080"/>
            <a:ext cx="10515600" cy="1325563"/>
          </a:xfrm>
        </p:spPr>
        <p:txBody>
          <a:bodyPr/>
          <a:lstStyle/>
          <a:p>
            <a:r>
              <a:rPr lang="en-US" b="1" dirty="0"/>
              <a:t>Modeling (Python </a:t>
            </a:r>
            <a:r>
              <a:rPr lang="en-US" b="1" dirty="0" err="1"/>
              <a:t>SKLearn</a:t>
            </a:r>
            <a:r>
              <a:rPr lang="en-US" b="1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A94D0-D1C8-4904-A5AA-11FBFF7C9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	</a:t>
            </a:r>
          </a:p>
          <a:p>
            <a:pPr marL="457200" lvl="1" indent="0">
              <a:buNone/>
            </a:pPr>
            <a:r>
              <a:rPr lang="en-US" dirty="0"/>
              <a:t>		</a:t>
            </a:r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98FB89A6-C31B-4E50-B414-0D5B683211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099017" y="2012038"/>
            <a:ext cx="6441402" cy="3250522"/>
          </a:xfrm>
          <a:prstGeom prst="rect">
            <a:avLst/>
          </a:prstGeom>
        </p:spPr>
      </p:pic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F6FD8F78-429D-4F5D-BE11-D783186704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2169998"/>
              </p:ext>
            </p:extLst>
          </p:nvPr>
        </p:nvGraphicFramePr>
        <p:xfrm>
          <a:off x="838200" y="1121103"/>
          <a:ext cx="702228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50580">
                  <a:extLst>
                    <a:ext uri="{9D8B030D-6E8A-4147-A177-3AD203B41FA5}">
                      <a16:colId xmlns:a16="http://schemas.microsoft.com/office/drawing/2014/main" val="2733619188"/>
                    </a:ext>
                  </a:extLst>
                </a:gridCol>
                <a:gridCol w="1810373">
                  <a:extLst>
                    <a:ext uri="{9D8B030D-6E8A-4147-A177-3AD203B41FA5}">
                      <a16:colId xmlns:a16="http://schemas.microsoft.com/office/drawing/2014/main" val="558650911"/>
                    </a:ext>
                  </a:extLst>
                </a:gridCol>
                <a:gridCol w="1461331">
                  <a:extLst>
                    <a:ext uri="{9D8B030D-6E8A-4147-A177-3AD203B41FA5}">
                      <a16:colId xmlns:a16="http://schemas.microsoft.com/office/drawing/2014/main" val="11001607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n_estimators*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9222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795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91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ADABoost</a:t>
                      </a:r>
                      <a:r>
                        <a:rPr lang="en-US" dirty="0"/>
                        <a:t>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917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GradientBoost</a:t>
                      </a:r>
                      <a:r>
                        <a:rPr lang="en-US" dirty="0"/>
                        <a:t>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9778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ADABoost</a:t>
                      </a:r>
                      <a:r>
                        <a:rPr lang="en-US" dirty="0"/>
                        <a:t> Classifier (PCA = 20)**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143711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454C7F0-F2D1-4988-983F-0728BAD9F7CD}"/>
              </a:ext>
            </a:extLst>
          </p:cNvPr>
          <p:cNvSpPr txBox="1"/>
          <p:nvPr/>
        </p:nvSpPr>
        <p:spPr>
          <a:xfrm>
            <a:off x="4739782" y="3372090"/>
            <a:ext cx="2181138" cy="251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 determined via </a:t>
            </a:r>
            <a:r>
              <a:rPr lang="en-US" sz="1200" dirty="0" err="1"/>
              <a:t>GridSearchCV</a:t>
            </a: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763EF3-6A8A-4E99-94B0-AE2315094DE9}"/>
              </a:ext>
            </a:extLst>
          </p:cNvPr>
          <p:cNvSpPr txBox="1"/>
          <p:nvPr/>
        </p:nvSpPr>
        <p:spPr>
          <a:xfrm>
            <a:off x="4655892" y="3566371"/>
            <a:ext cx="3322041" cy="251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** PCA 20 selected to account for 80% of variance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7E1E6F2-001B-45E5-9BDA-F16E9E4CE5F5}"/>
              </a:ext>
            </a:extLst>
          </p:cNvPr>
          <p:cNvSpPr txBox="1">
            <a:spLocks/>
          </p:cNvSpPr>
          <p:nvPr/>
        </p:nvSpPr>
        <p:spPr>
          <a:xfrm>
            <a:off x="8536" y="4251610"/>
            <a:ext cx="7085667" cy="45689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/>
              <a:t>Support Vector Machine (PCA = 20)     Accuracy  0.39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</p:txBody>
      </p:sp>
      <p:graphicFrame>
        <p:nvGraphicFramePr>
          <p:cNvPr id="12" name="Table 6">
            <a:extLst>
              <a:ext uri="{FF2B5EF4-FFF2-40B4-BE49-F238E27FC236}">
                <a16:creationId xmlns:a16="http://schemas.microsoft.com/office/drawing/2014/main" id="{25CA2208-5EE6-4D4C-8B4A-86EE3F8EA5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510475"/>
              </p:ext>
            </p:extLst>
          </p:nvPr>
        </p:nvGraphicFramePr>
        <p:xfrm>
          <a:off x="537342" y="4658169"/>
          <a:ext cx="763095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75362">
                  <a:extLst>
                    <a:ext uri="{9D8B030D-6E8A-4147-A177-3AD203B41FA5}">
                      <a16:colId xmlns:a16="http://schemas.microsoft.com/office/drawing/2014/main" val="2882106557"/>
                    </a:ext>
                  </a:extLst>
                </a:gridCol>
                <a:gridCol w="1241182">
                  <a:extLst>
                    <a:ext uri="{9D8B030D-6E8A-4147-A177-3AD203B41FA5}">
                      <a16:colId xmlns:a16="http://schemas.microsoft.com/office/drawing/2014/main" val="40146475"/>
                    </a:ext>
                  </a:extLst>
                </a:gridCol>
                <a:gridCol w="1140903">
                  <a:extLst>
                    <a:ext uri="{9D8B030D-6E8A-4147-A177-3AD203B41FA5}">
                      <a16:colId xmlns:a16="http://schemas.microsoft.com/office/drawing/2014/main" val="2288400357"/>
                    </a:ext>
                  </a:extLst>
                </a:gridCol>
                <a:gridCol w="1148115">
                  <a:extLst>
                    <a:ext uri="{9D8B030D-6E8A-4147-A177-3AD203B41FA5}">
                      <a16:colId xmlns:a16="http://schemas.microsoft.com/office/drawing/2014/main" val="8428602"/>
                    </a:ext>
                  </a:extLst>
                </a:gridCol>
                <a:gridCol w="1525389">
                  <a:extLst>
                    <a:ext uri="{9D8B030D-6E8A-4147-A177-3AD203B41FA5}">
                      <a16:colId xmlns:a16="http://schemas.microsoft.com/office/drawing/2014/main" val="14937236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Parameters</a:t>
                      </a: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en-US" dirty="0"/>
                        <a:t>Options (</a:t>
                      </a:r>
                      <a:r>
                        <a:rPr lang="en-US" dirty="0" err="1"/>
                        <a:t>RandomizedSearchCV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6728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1622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Gamma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959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Kernel</a:t>
                      </a: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197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Decision Function Shape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OVO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OVR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112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84227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48C9F-DBB3-408E-9DE9-B2FD3A34F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07" y="365125"/>
            <a:ext cx="7801315" cy="1325563"/>
          </a:xfrm>
        </p:spPr>
        <p:txBody>
          <a:bodyPr/>
          <a:lstStyle/>
          <a:p>
            <a:r>
              <a:rPr lang="en-US" b="1" dirty="0"/>
              <a:t>Modeling</a:t>
            </a:r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98FB89A6-C31B-4E50-B414-0D5B683211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101659" y="1716741"/>
            <a:ext cx="6441402" cy="3250522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DA3D58-0BDC-4166-9237-C92B11919E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2403290"/>
              </p:ext>
            </p:extLst>
          </p:nvPr>
        </p:nvGraphicFramePr>
        <p:xfrm>
          <a:off x="503339" y="3290666"/>
          <a:ext cx="4437330" cy="1781304"/>
        </p:xfrm>
        <a:graphic>
          <a:graphicData uri="http://schemas.openxmlformats.org/drawingml/2006/table">
            <a:tbl>
              <a:tblPr/>
              <a:tblGrid>
                <a:gridCol w="739555">
                  <a:extLst>
                    <a:ext uri="{9D8B030D-6E8A-4147-A177-3AD203B41FA5}">
                      <a16:colId xmlns:a16="http://schemas.microsoft.com/office/drawing/2014/main" val="1697202552"/>
                    </a:ext>
                  </a:extLst>
                </a:gridCol>
                <a:gridCol w="739555">
                  <a:extLst>
                    <a:ext uri="{9D8B030D-6E8A-4147-A177-3AD203B41FA5}">
                      <a16:colId xmlns:a16="http://schemas.microsoft.com/office/drawing/2014/main" val="3123640946"/>
                    </a:ext>
                  </a:extLst>
                </a:gridCol>
                <a:gridCol w="739555">
                  <a:extLst>
                    <a:ext uri="{9D8B030D-6E8A-4147-A177-3AD203B41FA5}">
                      <a16:colId xmlns:a16="http://schemas.microsoft.com/office/drawing/2014/main" val="187337658"/>
                    </a:ext>
                  </a:extLst>
                </a:gridCol>
                <a:gridCol w="739555">
                  <a:extLst>
                    <a:ext uri="{9D8B030D-6E8A-4147-A177-3AD203B41FA5}">
                      <a16:colId xmlns:a16="http://schemas.microsoft.com/office/drawing/2014/main" val="1991915911"/>
                    </a:ext>
                  </a:extLst>
                </a:gridCol>
                <a:gridCol w="739555">
                  <a:extLst>
                    <a:ext uri="{9D8B030D-6E8A-4147-A177-3AD203B41FA5}">
                      <a16:colId xmlns:a16="http://schemas.microsoft.com/office/drawing/2014/main" val="2905207998"/>
                    </a:ext>
                  </a:extLst>
                </a:gridCol>
                <a:gridCol w="739555">
                  <a:extLst>
                    <a:ext uri="{9D8B030D-6E8A-4147-A177-3AD203B41FA5}">
                      <a16:colId xmlns:a16="http://schemas.microsoft.com/office/drawing/2014/main" val="1951845806"/>
                    </a:ext>
                  </a:extLst>
                </a:gridCol>
              </a:tblGrid>
              <a:tr h="254472"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ADABoost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Classifier Confusion Matrix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9528244"/>
                  </a:ext>
                </a:extLst>
              </a:tr>
              <a:tr h="25447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331990"/>
                  </a:ext>
                </a:extLst>
              </a:tr>
              <a:tr h="25447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020662"/>
                  </a:ext>
                </a:extLst>
              </a:tr>
              <a:tr h="25447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3336866"/>
                  </a:ext>
                </a:extLst>
              </a:tr>
              <a:tr h="25447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410789"/>
                  </a:ext>
                </a:extLst>
              </a:tr>
              <a:tr h="25447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7470762"/>
                  </a:ext>
                </a:extLst>
              </a:tr>
              <a:tr h="25447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390328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2B70D6B-F97C-45F1-828C-E219260D34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2015800"/>
              </p:ext>
            </p:extLst>
          </p:nvPr>
        </p:nvGraphicFramePr>
        <p:xfrm>
          <a:off x="503339" y="1735992"/>
          <a:ext cx="3485376" cy="1240155"/>
        </p:xfrm>
        <a:graphic>
          <a:graphicData uri="http://schemas.openxmlformats.org/drawingml/2006/table">
            <a:tbl>
              <a:tblPr/>
              <a:tblGrid>
                <a:gridCol w="580896">
                  <a:extLst>
                    <a:ext uri="{9D8B030D-6E8A-4147-A177-3AD203B41FA5}">
                      <a16:colId xmlns:a16="http://schemas.microsoft.com/office/drawing/2014/main" val="340397799"/>
                    </a:ext>
                  </a:extLst>
                </a:gridCol>
                <a:gridCol w="580896">
                  <a:extLst>
                    <a:ext uri="{9D8B030D-6E8A-4147-A177-3AD203B41FA5}">
                      <a16:colId xmlns:a16="http://schemas.microsoft.com/office/drawing/2014/main" val="458736041"/>
                    </a:ext>
                  </a:extLst>
                </a:gridCol>
                <a:gridCol w="580896">
                  <a:extLst>
                    <a:ext uri="{9D8B030D-6E8A-4147-A177-3AD203B41FA5}">
                      <a16:colId xmlns:a16="http://schemas.microsoft.com/office/drawing/2014/main" val="2760236279"/>
                    </a:ext>
                  </a:extLst>
                </a:gridCol>
                <a:gridCol w="580896">
                  <a:extLst>
                    <a:ext uri="{9D8B030D-6E8A-4147-A177-3AD203B41FA5}">
                      <a16:colId xmlns:a16="http://schemas.microsoft.com/office/drawing/2014/main" val="2604341897"/>
                    </a:ext>
                  </a:extLst>
                </a:gridCol>
                <a:gridCol w="580896">
                  <a:extLst>
                    <a:ext uri="{9D8B030D-6E8A-4147-A177-3AD203B41FA5}">
                      <a16:colId xmlns:a16="http://schemas.microsoft.com/office/drawing/2014/main" val="1108581578"/>
                    </a:ext>
                  </a:extLst>
                </a:gridCol>
                <a:gridCol w="580896">
                  <a:extLst>
                    <a:ext uri="{9D8B030D-6E8A-4147-A177-3AD203B41FA5}">
                      <a16:colId xmlns:a16="http://schemas.microsoft.com/office/drawing/2014/main" val="224299382"/>
                    </a:ext>
                  </a:extLst>
                </a:gridCol>
              </a:tblGrid>
              <a:tr h="162381"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SVM Confusion Matrix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5387484"/>
                  </a:ext>
                </a:extLst>
              </a:tr>
              <a:tr h="1623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8484453"/>
                  </a:ext>
                </a:extLst>
              </a:tr>
              <a:tr h="1623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290775"/>
                  </a:ext>
                </a:extLst>
              </a:tr>
              <a:tr h="1623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996201"/>
                  </a:ext>
                </a:extLst>
              </a:tr>
              <a:tr h="1623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7089511"/>
                  </a:ext>
                </a:extLst>
              </a:tr>
              <a:tr h="1623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101740"/>
                  </a:ext>
                </a:extLst>
              </a:tr>
              <a:tr h="1623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9278389"/>
                  </a:ext>
                </a:extLst>
              </a:tr>
            </a:tbl>
          </a:graphicData>
        </a:graphic>
      </p:graphicFrame>
      <p:sp>
        <p:nvSpPr>
          <p:cNvPr id="13" name="Arrow: Left 12">
            <a:extLst>
              <a:ext uri="{FF2B5EF4-FFF2-40B4-BE49-F238E27FC236}">
                <a16:creationId xmlns:a16="http://schemas.microsoft.com/office/drawing/2014/main" id="{15E6B766-0905-474F-8B20-9E81E2B0BAF5}"/>
              </a:ext>
            </a:extLst>
          </p:cNvPr>
          <p:cNvSpPr/>
          <p:nvPr/>
        </p:nvSpPr>
        <p:spPr>
          <a:xfrm>
            <a:off x="5227999" y="3776136"/>
            <a:ext cx="3043546" cy="81036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Final Model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B375F3-F947-4A4B-8010-45E7EB85EA2B}"/>
              </a:ext>
            </a:extLst>
          </p:cNvPr>
          <p:cNvSpPr txBox="1"/>
          <p:nvPr/>
        </p:nvSpPr>
        <p:spPr>
          <a:xfrm>
            <a:off x="5649799" y="3545303"/>
            <a:ext cx="28051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ADABoost</a:t>
            </a:r>
            <a:r>
              <a:rPr lang="en-US" sz="24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Classifier </a:t>
            </a:r>
            <a:endParaRPr 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24FC06-0D46-40D6-A6B3-BEA84AF0F90E}"/>
              </a:ext>
            </a:extLst>
          </p:cNvPr>
          <p:cNvSpPr txBox="1"/>
          <p:nvPr/>
        </p:nvSpPr>
        <p:spPr>
          <a:xfrm>
            <a:off x="6302200" y="4389276"/>
            <a:ext cx="11172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Accuracy 0.39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4044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6E03B-90AE-4068-BC33-C4958B3FA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BF47F-6657-4BE7-9684-01B33073F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Effort failed to produce a deployable model</a:t>
            </a:r>
          </a:p>
          <a:p>
            <a:pPr lvl="1"/>
            <a:r>
              <a:rPr lang="en-US" dirty="0"/>
              <a:t>Issues with missing data (flight hours)</a:t>
            </a:r>
          </a:p>
          <a:p>
            <a:pPr lvl="1"/>
            <a:r>
              <a:rPr lang="en-US" dirty="0"/>
              <a:t>Not including aircraft Type/Model in analysis</a:t>
            </a:r>
          </a:p>
          <a:p>
            <a:pPr lvl="1"/>
            <a:endParaRPr lang="en-US" dirty="0"/>
          </a:p>
          <a:p>
            <a:r>
              <a:rPr lang="en-US" dirty="0"/>
              <a:t>Future work</a:t>
            </a:r>
          </a:p>
          <a:p>
            <a:pPr lvl="1"/>
            <a:r>
              <a:rPr lang="en-US" dirty="0"/>
              <a:t>Improve NTSB accident data collection</a:t>
            </a:r>
          </a:p>
          <a:p>
            <a:pPr lvl="2"/>
            <a:r>
              <a:rPr lang="en-US" dirty="0"/>
              <a:t>Make data collection mandatory for all time-related fields</a:t>
            </a:r>
          </a:p>
          <a:p>
            <a:pPr lvl="1"/>
            <a:r>
              <a:rPr lang="en-US" dirty="0"/>
              <a:t>Reattempt analysis including aircraft Type/Model</a:t>
            </a:r>
          </a:p>
          <a:p>
            <a:pPr lvl="2"/>
            <a:r>
              <a:rPr lang="en-US" dirty="0"/>
              <a:t>Time commitment to clean data set will be considerable</a:t>
            </a:r>
          </a:p>
        </p:txBody>
      </p:sp>
    </p:spTree>
    <p:extLst>
      <p:ext uri="{BB962C8B-B14F-4D97-AF65-F5344CB8AC3E}">
        <p14:creationId xmlns:p14="http://schemas.microsoft.com/office/powerpoint/2010/main" val="3679453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21D29-9B0F-444E-8CF6-5FA014DF5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0AE3A-F91B-4A2E-9FB6-00A27ED46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effectLst/>
              </a:rPr>
              <a:t>Yearly aviation </a:t>
            </a:r>
            <a:r>
              <a:rPr lang="en-US" dirty="0"/>
              <a:t>a</a:t>
            </a:r>
            <a:r>
              <a:rPr lang="en-US" b="0" i="0" dirty="0">
                <a:effectLst/>
              </a:rPr>
              <a:t>ccident rates hav</a:t>
            </a:r>
            <a:r>
              <a:rPr lang="en-US" dirty="0"/>
              <a:t>e remained steady at around </a:t>
            </a:r>
            <a:r>
              <a:rPr lang="en-US" b="0" i="0" dirty="0">
                <a:effectLst/>
              </a:rPr>
              <a:t>1.0 fatal accident(s) per 100,000 flight hours with some recent years slowing a slight increase</a:t>
            </a:r>
          </a:p>
          <a:p>
            <a:r>
              <a:rPr lang="en-US" dirty="0"/>
              <a:t>As Improvements in automation and aircraft reliability continue, human factors are becoming the leading cause of aircraft accidents</a:t>
            </a:r>
          </a:p>
          <a:p>
            <a:r>
              <a:rPr lang="en-US" dirty="0"/>
              <a:t>To further decrease the aviation accident rate, human factors need to be targeted</a:t>
            </a:r>
          </a:p>
        </p:txBody>
      </p:sp>
    </p:spTree>
    <p:extLst>
      <p:ext uri="{BB962C8B-B14F-4D97-AF65-F5344CB8AC3E}">
        <p14:creationId xmlns:p14="http://schemas.microsoft.com/office/powerpoint/2010/main" val="923703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21D29-9B0F-444E-8CF6-5FA014DF5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Stakeholders</a:t>
            </a:r>
            <a:endParaRPr lang="en-US" dirty="0"/>
          </a:p>
        </p:txBody>
      </p:sp>
      <p:pic>
        <p:nvPicPr>
          <p:cNvPr id="2052" name="Picture 4" descr="FAA Responds to NTSB's “Most Wanted” Safety Recommendations | Flying">
            <a:extLst>
              <a:ext uri="{FF2B5EF4-FFF2-40B4-BE49-F238E27FC236}">
                <a16:creationId xmlns:a16="http://schemas.microsoft.com/office/drawing/2014/main" id="{27C9F322-7F50-47F0-B312-6BFC605AB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870" y="1975117"/>
            <a:ext cx="6528318" cy="3416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8">
            <a:extLst>
              <a:ext uri="{FF2B5EF4-FFF2-40B4-BE49-F238E27FC236}">
                <a16:creationId xmlns:a16="http://schemas.microsoft.com/office/drawing/2014/main" id="{0E325789-67B7-40E4-B051-9D4D2BD3DC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770106"/>
            <a:ext cx="2811294" cy="281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A couple of men standing next to a plane&#10;&#10;Description automatically generated with low confidence">
            <a:extLst>
              <a:ext uri="{FF2B5EF4-FFF2-40B4-BE49-F238E27FC236}">
                <a16:creationId xmlns:a16="http://schemas.microsoft.com/office/drawing/2014/main" id="{A57104FA-0BDB-4B4B-A704-701D67107B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8" r="8822" b="12239"/>
          <a:stretch/>
        </p:blipFill>
        <p:spPr>
          <a:xfrm>
            <a:off x="7042315" y="485677"/>
            <a:ext cx="4718179" cy="30957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A picture containing person, music&#10;&#10;Description automatically generated">
            <a:extLst>
              <a:ext uri="{FF2B5EF4-FFF2-40B4-BE49-F238E27FC236}">
                <a16:creationId xmlns:a16="http://schemas.microsoft.com/office/drawing/2014/main" id="{1A2DAE62-1786-4C8E-ABDD-ACDC686F46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81" b="14578"/>
          <a:stretch/>
        </p:blipFill>
        <p:spPr>
          <a:xfrm>
            <a:off x="7042315" y="3867841"/>
            <a:ext cx="4749692" cy="25064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15300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EC940-80CC-4347-A118-52445D9D0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</a:t>
            </a:r>
          </a:p>
        </p:txBody>
      </p:sp>
      <p:sp>
        <p:nvSpPr>
          <p:cNvPr id="4" name="Callout: Right Arrow 3">
            <a:extLst>
              <a:ext uri="{FF2B5EF4-FFF2-40B4-BE49-F238E27FC236}">
                <a16:creationId xmlns:a16="http://schemas.microsoft.com/office/drawing/2014/main" id="{17C82AE1-93B1-4DAB-938B-AEC4006276E2}"/>
              </a:ext>
            </a:extLst>
          </p:cNvPr>
          <p:cNvSpPr/>
          <p:nvPr/>
        </p:nvSpPr>
        <p:spPr>
          <a:xfrm>
            <a:off x="494950" y="2766218"/>
            <a:ext cx="2515743" cy="1325563"/>
          </a:xfrm>
          <a:prstGeom prst="rightArrowCallout">
            <a:avLst>
              <a:gd name="adj1" fmla="val 27531"/>
              <a:gd name="adj2" fmla="val 25000"/>
              <a:gd name="adj3" fmla="val 25000"/>
              <a:gd name="adj4" fmla="val 649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Determine Pilot Profile</a:t>
            </a:r>
          </a:p>
        </p:txBody>
      </p:sp>
      <p:sp>
        <p:nvSpPr>
          <p:cNvPr id="5" name="Callout: Right Arrow 4">
            <a:extLst>
              <a:ext uri="{FF2B5EF4-FFF2-40B4-BE49-F238E27FC236}">
                <a16:creationId xmlns:a16="http://schemas.microsoft.com/office/drawing/2014/main" id="{095155A8-C63E-420B-B196-D2918B637620}"/>
              </a:ext>
            </a:extLst>
          </p:cNvPr>
          <p:cNvSpPr/>
          <p:nvPr/>
        </p:nvSpPr>
        <p:spPr>
          <a:xfrm>
            <a:off x="3081555" y="2766218"/>
            <a:ext cx="2555848" cy="1325563"/>
          </a:xfrm>
          <a:prstGeom prst="rightArrowCallo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 Likely Accident</a:t>
            </a:r>
          </a:p>
        </p:txBody>
      </p:sp>
      <p:sp>
        <p:nvSpPr>
          <p:cNvPr id="6" name="Callout: Right Arrow 5">
            <a:extLst>
              <a:ext uri="{FF2B5EF4-FFF2-40B4-BE49-F238E27FC236}">
                <a16:creationId xmlns:a16="http://schemas.microsoft.com/office/drawing/2014/main" id="{4504FA6B-D510-47AC-AEA4-C41C94B23C51}"/>
              </a:ext>
            </a:extLst>
          </p:cNvPr>
          <p:cNvSpPr/>
          <p:nvPr/>
        </p:nvSpPr>
        <p:spPr>
          <a:xfrm>
            <a:off x="5708265" y="2766218"/>
            <a:ext cx="2555848" cy="1325563"/>
          </a:xfrm>
          <a:prstGeom prst="rightArrowCallou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Provide Awareness / Targeted Training To Pilot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C84EC9-FD0A-4CF1-802A-5BBAE4C00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975" y="2451683"/>
            <a:ext cx="3472415" cy="1954634"/>
          </a:xfrm>
          <a:prstGeom prst="rect">
            <a:avLst/>
          </a:prstGeom>
          <a:effectLst>
            <a:softEdge rad="12700"/>
          </a:effectLst>
        </p:spPr>
      </p:pic>
      <p:sp>
        <p:nvSpPr>
          <p:cNvPr id="12" name="Multiplication Sign 11">
            <a:extLst>
              <a:ext uri="{FF2B5EF4-FFF2-40B4-BE49-F238E27FC236}">
                <a16:creationId xmlns:a16="http://schemas.microsoft.com/office/drawing/2014/main" id="{176028CD-8CA6-492A-96B8-D87C5D0BF078}"/>
              </a:ext>
            </a:extLst>
          </p:cNvPr>
          <p:cNvSpPr/>
          <p:nvPr/>
        </p:nvSpPr>
        <p:spPr>
          <a:xfrm>
            <a:off x="7879780" y="564159"/>
            <a:ext cx="4382804" cy="5729679"/>
          </a:xfrm>
          <a:prstGeom prst="mathMultiply">
            <a:avLst>
              <a:gd name="adj1" fmla="val 1569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281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3AA013-AB6F-4D35-94AB-959955645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087" y="1303716"/>
            <a:ext cx="8325271" cy="45661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468601-D2E3-4A6A-940B-0B4413AEF3EC}"/>
              </a:ext>
            </a:extLst>
          </p:cNvPr>
          <p:cNvSpPr txBox="1"/>
          <p:nvPr/>
        </p:nvSpPr>
        <p:spPr>
          <a:xfrm>
            <a:off x="267422" y="269263"/>
            <a:ext cx="6368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NTSB Aviation Accident Database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788F12-1758-41CB-847D-3ADAB7C5E887}"/>
              </a:ext>
            </a:extLst>
          </p:cNvPr>
          <p:cNvSpPr txBox="1"/>
          <p:nvPr/>
        </p:nvSpPr>
        <p:spPr>
          <a:xfrm>
            <a:off x="171461" y="2000938"/>
            <a:ext cx="3280096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Records of interest</a:t>
            </a:r>
          </a:p>
          <a:p>
            <a:pPr algn="ctr"/>
            <a:r>
              <a:rPr lang="en-US" dirty="0"/>
              <a:t>General Aviation Operations (Private, non-commercial flights)</a:t>
            </a:r>
          </a:p>
          <a:p>
            <a:pPr algn="ctr"/>
            <a:r>
              <a:rPr lang="en-US" dirty="0"/>
              <a:t>Single Pilot Operations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A2960C-7FCD-49EE-AC4D-C2EE45C99C9B}"/>
              </a:ext>
            </a:extLst>
          </p:cNvPr>
          <p:cNvSpPr txBox="1"/>
          <p:nvPr/>
        </p:nvSpPr>
        <p:spPr>
          <a:xfrm>
            <a:off x="352338" y="4563611"/>
            <a:ext cx="274120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34,900 Records</a:t>
            </a:r>
          </a:p>
          <a:p>
            <a:pPr algn="ctr"/>
            <a:r>
              <a:rPr lang="en-US" sz="3200" dirty="0"/>
              <a:t>82 Features</a:t>
            </a:r>
          </a:p>
        </p:txBody>
      </p:sp>
    </p:spTree>
    <p:extLst>
      <p:ext uri="{BB962C8B-B14F-4D97-AF65-F5344CB8AC3E}">
        <p14:creationId xmlns:p14="http://schemas.microsoft.com/office/powerpoint/2010/main" val="38065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0FD13-0F76-4EE2-8E04-05FE09E72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420" y="272846"/>
            <a:ext cx="2643231" cy="247271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00D065AC-DC4D-4439-83BE-A660B32F46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3888003"/>
              </p:ext>
            </p:extLst>
          </p:nvPr>
        </p:nvGraphicFramePr>
        <p:xfrm>
          <a:off x="188006" y="683694"/>
          <a:ext cx="11767561" cy="5641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6936">
                  <a:extLst>
                    <a:ext uri="{9D8B030D-6E8A-4147-A177-3AD203B41FA5}">
                      <a16:colId xmlns:a16="http://schemas.microsoft.com/office/drawing/2014/main" val="3247450451"/>
                    </a:ext>
                  </a:extLst>
                </a:gridCol>
                <a:gridCol w="1976125">
                  <a:extLst>
                    <a:ext uri="{9D8B030D-6E8A-4147-A177-3AD203B41FA5}">
                      <a16:colId xmlns:a16="http://schemas.microsoft.com/office/drawing/2014/main" val="752294605"/>
                    </a:ext>
                  </a:extLst>
                </a:gridCol>
                <a:gridCol w="1976125">
                  <a:extLst>
                    <a:ext uri="{9D8B030D-6E8A-4147-A177-3AD203B41FA5}">
                      <a16:colId xmlns:a16="http://schemas.microsoft.com/office/drawing/2014/main" val="1223130095"/>
                    </a:ext>
                  </a:extLst>
                </a:gridCol>
                <a:gridCol w="1976125">
                  <a:extLst>
                    <a:ext uri="{9D8B030D-6E8A-4147-A177-3AD203B41FA5}">
                      <a16:colId xmlns:a16="http://schemas.microsoft.com/office/drawing/2014/main" val="3393114566"/>
                    </a:ext>
                  </a:extLst>
                </a:gridCol>
                <a:gridCol w="1976125">
                  <a:extLst>
                    <a:ext uri="{9D8B030D-6E8A-4147-A177-3AD203B41FA5}">
                      <a16:colId xmlns:a16="http://schemas.microsoft.com/office/drawing/2014/main" val="3408217655"/>
                    </a:ext>
                  </a:extLst>
                </a:gridCol>
                <a:gridCol w="1976125">
                  <a:extLst>
                    <a:ext uri="{9D8B030D-6E8A-4147-A177-3AD203B41FA5}">
                      <a16:colId xmlns:a16="http://schemas.microsoft.com/office/drawing/2014/main" val="1387775583"/>
                    </a:ext>
                  </a:extLst>
                </a:gridCol>
              </a:tblGrid>
              <a:tr h="296490"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Numerical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sz="1400" dirty="0"/>
                        <a:t>Numerical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Categorical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571293"/>
                  </a:ext>
                </a:extLst>
              </a:tr>
              <a:tr h="74122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Crew Age</a:t>
                      </a:r>
                    </a:p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Instructor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Instrument Flight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FAR Part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7030A0"/>
                          </a:solidFill>
                        </a:rPr>
                        <a:t>Pilot Privilege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Multi Engine Sea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4865663"/>
                  </a:ext>
                </a:extLst>
              </a:tr>
              <a:tr h="74122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Total Hours Flight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in Accident Aircraft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Night Instructor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Medical Certificate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Certificate Foreign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Airplane None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5453499"/>
                  </a:ext>
                </a:extLst>
              </a:tr>
              <a:tr h="118595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Total Hours Pilot in Command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in Command of Accident Aircraft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Multi Engine Instructor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7030A0"/>
                          </a:solidFill>
                        </a:rPr>
                        <a:t>Medical Certificate Valid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Certificate Military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Instructor Multi Engine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1505738"/>
                  </a:ext>
                </a:extLst>
              </a:tr>
              <a:tr h="118595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Total Hours Last 24 Hours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in Instructor of Accident Aircraft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Single Engine Instructor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Light Condition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Single Engine Land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Instructor Single Engine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2139136"/>
                  </a:ext>
                </a:extLst>
              </a:tr>
              <a:tr h="96359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Last 30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Multi Engine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Single Engine Instruction Received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Weather Condition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Multi Engine Land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Instructor Instrument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0792752"/>
                  </a:ext>
                </a:extLst>
              </a:tr>
              <a:tr h="51885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Last 90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Hours Night Instruction Received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Total Night Hours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Flight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Single Engine Sea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2432072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E3760DB4-38F8-4BFD-9CB1-297EFE9AFA02}"/>
              </a:ext>
            </a:extLst>
          </p:cNvPr>
          <p:cNvSpPr/>
          <p:nvPr/>
        </p:nvSpPr>
        <p:spPr>
          <a:xfrm>
            <a:off x="1342237" y="6434560"/>
            <a:ext cx="3649211" cy="24727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 Incidence of Missing Values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D64739-3E58-4546-923A-138EC835093C}"/>
              </a:ext>
            </a:extLst>
          </p:cNvPr>
          <p:cNvSpPr/>
          <p:nvPr/>
        </p:nvSpPr>
        <p:spPr>
          <a:xfrm>
            <a:off x="7014593" y="6396606"/>
            <a:ext cx="3649211" cy="247271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Engineered Feature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A026FBE-FBF0-4D16-A4DF-D71BAE3E409A}"/>
              </a:ext>
            </a:extLst>
          </p:cNvPr>
          <p:cNvSpPr txBox="1">
            <a:spLocks/>
          </p:cNvSpPr>
          <p:nvPr/>
        </p:nvSpPr>
        <p:spPr>
          <a:xfrm>
            <a:off x="9783518" y="337758"/>
            <a:ext cx="2172049" cy="247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3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* Not all features represented</a:t>
            </a:r>
          </a:p>
        </p:txBody>
      </p:sp>
    </p:spTree>
    <p:extLst>
      <p:ext uri="{BB962C8B-B14F-4D97-AF65-F5344CB8AC3E}">
        <p14:creationId xmlns:p14="http://schemas.microsoft.com/office/powerpoint/2010/main" val="2465005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CD264-AACB-468C-900F-D4F25B883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6840" y="180205"/>
            <a:ext cx="3787013" cy="14540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Data Wrangling</a:t>
            </a:r>
          </a:p>
        </p:txBody>
      </p:sp>
      <p:sp>
        <p:nvSpPr>
          <p:cNvPr id="13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650948-620F-4F13-AB74-8E3667BF4F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0968" r="17851" b="-2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10C7A-65F7-4522-A792-0BBBD1A68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1796" y="1297606"/>
            <a:ext cx="6662057" cy="509333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Codified data transcribed to plain English to aid in analysis</a:t>
            </a:r>
          </a:p>
          <a:p>
            <a:r>
              <a:rPr lang="en-US" sz="2000" dirty="0">
                <a:solidFill>
                  <a:srgbClr val="000000"/>
                </a:solidFill>
              </a:rPr>
              <a:t>Missing Data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Age imputed based on overall pilot total hour – buckets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Some flight time imputed to minimum flight time required in category for type of certificate held</a:t>
            </a:r>
          </a:p>
          <a:p>
            <a:r>
              <a:rPr lang="en-US" sz="2000" dirty="0">
                <a:solidFill>
                  <a:srgbClr val="000000"/>
                </a:solidFill>
              </a:rPr>
              <a:t>Data Validation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Algorithms checked for errors such as incompatible pilot certificates being held at the same time</a:t>
            </a:r>
          </a:p>
          <a:p>
            <a:r>
              <a:rPr lang="en-US" sz="2000" dirty="0">
                <a:solidFill>
                  <a:srgbClr val="000000"/>
                </a:solidFill>
              </a:rPr>
              <a:t>Engineered Features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Medical Certificate Validity 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Based on expiration date and date of accident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Pilot Privilege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Transcribed from One HOT Encode to Single Feature to aid analysis</a:t>
            </a:r>
          </a:p>
          <a:p>
            <a:pPr lvl="2"/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79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C0119F-5CCB-441E-92DD-D1CB477611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856"/>
          <a:stretch/>
        </p:blipFill>
        <p:spPr>
          <a:xfrm>
            <a:off x="5797543" y="10"/>
            <a:ext cx="6394152" cy="6857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CE5370-6D7D-4BA9-A3C3-8FA842DAD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D0A6B-3BAB-412A-9086-C2D4C1ADC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997" y="2272143"/>
            <a:ext cx="4706803" cy="3788830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Questions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What is the overall correlation between features?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Is there a correlation between age and accident cause?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Is there a correlation between total flight hours and accident cause?</a:t>
            </a:r>
          </a:p>
          <a:p>
            <a:pPr lvl="1"/>
            <a:r>
              <a:rPr lang="en-US" sz="2000">
                <a:solidFill>
                  <a:srgbClr val="000000"/>
                </a:solidFill>
              </a:rPr>
              <a:t>Is there a correlation between a pilot’s certificate privilege and accident cause?</a:t>
            </a:r>
          </a:p>
        </p:txBody>
      </p:sp>
    </p:spTree>
    <p:extLst>
      <p:ext uri="{BB962C8B-B14F-4D97-AF65-F5344CB8AC3E}">
        <p14:creationId xmlns:p14="http://schemas.microsoft.com/office/powerpoint/2010/main" val="3962334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46DB8DB-5DC2-4853-B352-BAAC75D9A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68" y="224033"/>
            <a:ext cx="8407407" cy="642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261E39-473D-4353-9239-86F96F2AF99B}"/>
              </a:ext>
            </a:extLst>
          </p:cNvPr>
          <p:cNvSpPr txBox="1"/>
          <p:nvPr/>
        </p:nvSpPr>
        <p:spPr>
          <a:xfrm>
            <a:off x="9190653" y="755779"/>
            <a:ext cx="25845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Correlation between </a:t>
            </a:r>
          </a:p>
          <a:p>
            <a:r>
              <a:rPr lang="en-US" dirty="0"/>
              <a:t>Categorical Features and Event Cause  </a:t>
            </a:r>
          </a:p>
        </p:txBody>
      </p:sp>
    </p:spTree>
    <p:extLst>
      <p:ext uri="{BB962C8B-B14F-4D97-AF65-F5344CB8AC3E}">
        <p14:creationId xmlns:p14="http://schemas.microsoft.com/office/powerpoint/2010/main" val="1871868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858</Words>
  <Application>Microsoft Office PowerPoint</Application>
  <PresentationFormat>Widescreen</PresentationFormat>
  <Paragraphs>233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Arial Unicode MS</vt:lpstr>
      <vt:lpstr>Calibri</vt:lpstr>
      <vt:lpstr>Calibri Light</vt:lpstr>
      <vt:lpstr>Office Theme</vt:lpstr>
      <vt:lpstr>Predicting General Aviation Accident Cause based on Pilot Profile</vt:lpstr>
      <vt:lpstr>Problem</vt:lpstr>
      <vt:lpstr>Stakeholders</vt:lpstr>
      <vt:lpstr>Proposal</vt:lpstr>
      <vt:lpstr>PowerPoint Presentation</vt:lpstr>
      <vt:lpstr>Features</vt:lpstr>
      <vt:lpstr>Data Wrangling</vt:lpstr>
      <vt:lpstr>Data Exploration</vt:lpstr>
      <vt:lpstr>PowerPoint Presentation</vt:lpstr>
      <vt:lpstr>PowerPoint Presentation</vt:lpstr>
      <vt:lpstr>Age vs Accident Cause</vt:lpstr>
      <vt:lpstr>PowerPoint Presentation</vt:lpstr>
      <vt:lpstr>Does Pilot Certificate Privilege influence Accident Cause</vt:lpstr>
      <vt:lpstr>Conclusions on Data Analysis</vt:lpstr>
      <vt:lpstr>Modeling (Python SKLearn)</vt:lpstr>
      <vt:lpstr>Modeling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General Aviation Accident Cause based on Pilot Profile</dc:title>
  <dc:creator>Manuel Gomez</dc:creator>
  <cp:lastModifiedBy>Manuel Gomez</cp:lastModifiedBy>
  <cp:revision>16</cp:revision>
  <dcterms:created xsi:type="dcterms:W3CDTF">2021-01-05T01:40:02Z</dcterms:created>
  <dcterms:modified xsi:type="dcterms:W3CDTF">2021-01-12T18:31:53Z</dcterms:modified>
</cp:coreProperties>
</file>

<file path=docProps/thumbnail.jpeg>
</file>